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22"/>
  </p:handoutMasterIdLst>
  <p:sldIdLst>
    <p:sldId id="256" r:id="rId2"/>
    <p:sldId id="267" r:id="rId3"/>
    <p:sldId id="269" r:id="rId4"/>
    <p:sldId id="258" r:id="rId5"/>
    <p:sldId id="270" r:id="rId6"/>
    <p:sldId id="259" r:id="rId7"/>
    <p:sldId id="271" r:id="rId8"/>
    <p:sldId id="265" r:id="rId9"/>
    <p:sldId id="272" r:id="rId10"/>
    <p:sldId id="261" r:id="rId11"/>
    <p:sldId id="273" r:id="rId12"/>
    <p:sldId id="262" r:id="rId13"/>
    <p:sldId id="274" r:id="rId14"/>
    <p:sldId id="263" r:id="rId15"/>
    <p:sldId id="275" r:id="rId16"/>
    <p:sldId id="264" r:id="rId17"/>
    <p:sldId id="276" r:id="rId18"/>
    <p:sldId id="266" r:id="rId19"/>
    <p:sldId id="277" r:id="rId20"/>
    <p:sldId id="268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50" autoAdjust="0"/>
    <p:restoredTop sz="94660"/>
  </p:normalViewPr>
  <p:slideViewPr>
    <p:cSldViewPr>
      <p:cViewPr varScale="1">
        <p:scale>
          <a:sx n="104" d="100"/>
          <a:sy n="104" d="100"/>
        </p:scale>
        <p:origin x="-1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4544B-69D9-4F17-BD51-12AC50BEDFB4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85698-A539-41C0-8E47-A193D54D11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45F5D1-8D57-43DA-8C29-795D1EE7950E}" type="datetimeFigureOut">
              <a:rPr lang="es-ES" smtClean="0"/>
              <a:pPr/>
              <a:t>08/02/2011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EAC0FC-74F1-443C-A9BD-987A2259FCC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ES" sz="2800" b="1" dirty="0" smtClean="0"/>
              <a:t>PROGRAMA DE ACOMPAÑAMIENTO PARA EL EMPLEO</a:t>
            </a:r>
            <a:endParaRPr lang="es-ES" sz="2800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AVANTE</a:t>
            </a:r>
            <a:endParaRPr lang="es-ES" b="1" dirty="0"/>
          </a:p>
        </p:txBody>
      </p:sp>
      <p:pic>
        <p:nvPicPr>
          <p:cNvPr id="4" name="7 Imagen" descr="Avante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357188"/>
            <a:ext cx="1500169" cy="67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ogo emple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286520"/>
            <a:ext cx="1924713" cy="44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logo fucom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6286520"/>
            <a:ext cx="1471652" cy="425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TUTORÍAS  INDIVIDUALIZADAS: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smtClean="0"/>
              <a:t>Establecimiento de objetivos profesionales REALISTAS  y a CORTO PLAZO.</a:t>
            </a:r>
          </a:p>
          <a:p>
            <a:pPr lvl="1"/>
            <a:r>
              <a:rPr lang="es-ES" dirty="0" smtClean="0"/>
              <a:t>Asesoramiento individualizado en el proceso de búsqueda ACTIVA de empleo.</a:t>
            </a:r>
          </a:p>
          <a:p>
            <a:pPr lvl="1"/>
            <a:r>
              <a:rPr lang="es-ES" dirty="0" smtClean="0"/>
              <a:t>Revisión de ofertas de trabajo.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INDIVIDUAL  APPOINTMENTS: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err="1" smtClean="0"/>
              <a:t>Establishment</a:t>
            </a:r>
            <a:r>
              <a:rPr lang="es-ES" dirty="0" smtClean="0"/>
              <a:t> of </a:t>
            </a:r>
            <a:r>
              <a:rPr lang="es-ES" dirty="0" err="1" smtClean="0"/>
              <a:t>realistic</a:t>
            </a:r>
            <a:r>
              <a:rPr lang="es-ES" dirty="0" smtClean="0"/>
              <a:t> and short 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professional</a:t>
            </a:r>
            <a:r>
              <a:rPr lang="es-ES" dirty="0" smtClean="0"/>
              <a:t> </a:t>
            </a:r>
            <a:r>
              <a:rPr lang="es-ES" dirty="0" err="1" smtClean="0"/>
              <a:t>objectives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Individual </a:t>
            </a:r>
            <a:r>
              <a:rPr lang="es-ES" dirty="0" err="1" smtClean="0"/>
              <a:t>advice</a:t>
            </a:r>
            <a:r>
              <a:rPr lang="es-ES" dirty="0" smtClean="0"/>
              <a:t> </a:t>
            </a:r>
            <a:r>
              <a:rPr lang="es-ES" dirty="0" err="1" smtClean="0"/>
              <a:t>throughout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active </a:t>
            </a:r>
            <a:r>
              <a:rPr lang="es-ES" dirty="0" err="1" smtClean="0"/>
              <a:t>job</a:t>
            </a:r>
            <a:r>
              <a:rPr lang="es-ES" dirty="0" smtClean="0"/>
              <a:t> </a:t>
            </a:r>
            <a:r>
              <a:rPr lang="es-ES" dirty="0" err="1" smtClean="0"/>
              <a:t>search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Job </a:t>
            </a:r>
            <a:r>
              <a:rPr lang="es-ES" dirty="0" err="1" smtClean="0"/>
              <a:t>vacancy</a:t>
            </a:r>
            <a:r>
              <a:rPr lang="es-ES" dirty="0" smtClean="0"/>
              <a:t> </a:t>
            </a:r>
            <a:r>
              <a:rPr lang="es-ES" dirty="0" err="1" smtClean="0"/>
              <a:t>checking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TALLERES PRELABORALES: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smtClean="0"/>
              <a:t>Mercado laboral.</a:t>
            </a:r>
          </a:p>
          <a:p>
            <a:pPr lvl="1"/>
            <a:r>
              <a:rPr lang="es-ES" dirty="0" smtClean="0"/>
              <a:t>Herramientas y Fuentes de búsqueda de empleo.</a:t>
            </a:r>
          </a:p>
          <a:p>
            <a:pPr lvl="1"/>
            <a:r>
              <a:rPr lang="es-ES" dirty="0" smtClean="0"/>
              <a:t>Desarrollo de habilidades y actitudes para el empleo.</a:t>
            </a:r>
          </a:p>
          <a:p>
            <a:pPr lvl="1"/>
            <a:r>
              <a:rPr lang="es-ES" dirty="0" smtClean="0"/>
              <a:t>Procesos de selección.</a:t>
            </a:r>
          </a:p>
          <a:p>
            <a:pPr lvl="1"/>
            <a:r>
              <a:rPr lang="es-ES" dirty="0" smtClean="0"/>
              <a:t>Alfabetización digital.</a:t>
            </a:r>
          </a:p>
          <a:p>
            <a:pPr lvl="1"/>
            <a:r>
              <a:rPr lang="es-ES" dirty="0" smtClean="0"/>
              <a:t>Búsqueda de empleo a través de internet.</a:t>
            </a:r>
          </a:p>
          <a:p>
            <a:pPr lvl="1"/>
            <a:r>
              <a:rPr lang="es-ES" dirty="0" smtClean="0"/>
              <a:t>Autoempleo.</a:t>
            </a:r>
            <a:endParaRPr lang="es-ES" dirty="0"/>
          </a:p>
        </p:txBody>
      </p:sp>
      <p:pic>
        <p:nvPicPr>
          <p:cNvPr id="4" name="Picture 10" descr="MPj040036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4643446"/>
            <a:ext cx="1681162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PRE-EMPLOYMENT  TRAINING: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err="1" smtClean="0"/>
              <a:t>Labour</a:t>
            </a:r>
            <a:r>
              <a:rPr lang="es-ES" dirty="0" smtClean="0"/>
              <a:t> </a:t>
            </a:r>
            <a:r>
              <a:rPr lang="es-ES" dirty="0" err="1" smtClean="0"/>
              <a:t>Market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Job </a:t>
            </a:r>
            <a:r>
              <a:rPr lang="es-ES" dirty="0" err="1" smtClean="0"/>
              <a:t>searching</a:t>
            </a:r>
            <a:r>
              <a:rPr lang="es-ES" dirty="0" smtClean="0"/>
              <a:t> </a:t>
            </a:r>
            <a:r>
              <a:rPr lang="es-ES" dirty="0" err="1" smtClean="0"/>
              <a:t>tools</a:t>
            </a:r>
            <a:r>
              <a:rPr lang="es-ES" dirty="0" smtClean="0"/>
              <a:t> and </a:t>
            </a:r>
            <a:r>
              <a:rPr lang="es-ES" dirty="0" err="1" smtClean="0"/>
              <a:t>sources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Personal </a:t>
            </a:r>
            <a:r>
              <a:rPr lang="es-ES" dirty="0" err="1" smtClean="0"/>
              <a:t>skills</a:t>
            </a:r>
            <a:r>
              <a:rPr lang="es-ES" dirty="0" smtClean="0"/>
              <a:t> </a:t>
            </a:r>
            <a:r>
              <a:rPr lang="es-ES" dirty="0" err="1" smtClean="0"/>
              <a:t>development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employment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Selection</a:t>
            </a:r>
            <a:r>
              <a:rPr lang="es-ES" dirty="0" smtClean="0"/>
              <a:t> </a:t>
            </a:r>
            <a:r>
              <a:rPr lang="es-ES" dirty="0" err="1" smtClean="0"/>
              <a:t>process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Basic IT training</a:t>
            </a:r>
          </a:p>
          <a:p>
            <a:pPr lvl="1"/>
            <a:r>
              <a:rPr lang="es-ES" dirty="0" smtClean="0"/>
              <a:t>Job </a:t>
            </a:r>
            <a:r>
              <a:rPr lang="es-ES" dirty="0" err="1" smtClean="0"/>
              <a:t>searching</a:t>
            </a:r>
            <a:r>
              <a:rPr lang="es-ES" dirty="0" smtClean="0"/>
              <a:t> </a:t>
            </a:r>
            <a:r>
              <a:rPr lang="es-ES" dirty="0" err="1" smtClean="0"/>
              <a:t>through</a:t>
            </a:r>
            <a:r>
              <a:rPr lang="es-ES" dirty="0" smtClean="0"/>
              <a:t> internet.</a:t>
            </a:r>
          </a:p>
          <a:p>
            <a:pPr lvl="1"/>
            <a:r>
              <a:rPr lang="es-ES" dirty="0" err="1" smtClean="0"/>
              <a:t>Self-employment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Picture 10" descr="MPj040036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4857760"/>
            <a:ext cx="1681162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CÍRCULOS DE EMPLEO:</a:t>
            </a:r>
          </a:p>
          <a:p>
            <a:pPr lvl="1"/>
            <a:r>
              <a:rPr lang="es-ES" dirty="0" smtClean="0"/>
              <a:t>Foro de reflexión e intercambio de información y experiencias.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ENCUENTROS CON EMPRESAS:</a:t>
            </a:r>
          </a:p>
          <a:p>
            <a:pPr lvl="1"/>
            <a:r>
              <a:rPr lang="es-ES" dirty="0" smtClean="0"/>
              <a:t>Exposición sobre el funcionamiento interno de las empresas.</a:t>
            </a:r>
          </a:p>
          <a:p>
            <a:pPr lvl="1"/>
            <a:r>
              <a:rPr lang="es-ES" dirty="0" smtClean="0"/>
              <a:t>Recepción de </a:t>
            </a:r>
            <a:r>
              <a:rPr lang="es-ES" dirty="0" err="1" smtClean="0"/>
              <a:t>cv</a:t>
            </a:r>
            <a:r>
              <a:rPr lang="es-ES" dirty="0" smtClean="0"/>
              <a:t>.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ACOMPAÑAMIENTOS PERSONALIZADOS:</a:t>
            </a:r>
          </a:p>
          <a:p>
            <a:pPr lvl="1"/>
            <a:r>
              <a:rPr lang="es-ES" dirty="0" smtClean="0"/>
              <a:t>Apoyo en </a:t>
            </a:r>
            <a:r>
              <a:rPr lang="es-ES" dirty="0" err="1" smtClean="0"/>
              <a:t>autocandidaturas</a:t>
            </a:r>
            <a:r>
              <a:rPr lang="es-ES" dirty="0" smtClean="0"/>
              <a:t>.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ACCIONES FORMATIVAS:</a:t>
            </a:r>
          </a:p>
          <a:p>
            <a:pPr lvl="1"/>
            <a:r>
              <a:rPr lang="es-ES" dirty="0" smtClean="0"/>
              <a:t>Formación adaptada a las necesidades del mercado.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PRÁCTICAS EN EMPRESA:</a:t>
            </a:r>
          </a:p>
          <a:p>
            <a:pPr lvl="1"/>
            <a:r>
              <a:rPr lang="es-ES" dirty="0" smtClean="0"/>
              <a:t>Adquisición de experiencia laboral.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EMPLOYMENT CIRCLES:</a:t>
            </a:r>
          </a:p>
          <a:p>
            <a:pPr lvl="1"/>
            <a:r>
              <a:rPr lang="es-ES" dirty="0" err="1" smtClean="0"/>
              <a:t>Reflection</a:t>
            </a:r>
            <a:r>
              <a:rPr lang="es-ES" dirty="0" smtClean="0"/>
              <a:t> </a:t>
            </a:r>
            <a:r>
              <a:rPr lang="es-ES" dirty="0" err="1" smtClean="0"/>
              <a:t>forum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exchange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and </a:t>
            </a:r>
            <a:r>
              <a:rPr lang="es-ES" dirty="0" err="1" smtClean="0"/>
              <a:t>experiences</a:t>
            </a:r>
            <a:r>
              <a:rPr lang="es-ES" dirty="0" smtClean="0"/>
              <a:t>.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MEETINGS WITH COMPANIES:</a:t>
            </a:r>
          </a:p>
          <a:p>
            <a:pPr lvl="1"/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different</a:t>
            </a:r>
            <a:r>
              <a:rPr lang="es-ES" dirty="0" smtClean="0"/>
              <a:t> </a:t>
            </a:r>
            <a:r>
              <a:rPr lang="es-ES" dirty="0" err="1" smtClean="0"/>
              <a:t>companies</a:t>
            </a:r>
            <a:r>
              <a:rPr lang="es-ES" dirty="0" smtClean="0"/>
              <a:t> </a:t>
            </a:r>
            <a:r>
              <a:rPr lang="es-ES" dirty="0" err="1" smtClean="0"/>
              <a:t>work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Reception</a:t>
            </a:r>
            <a:r>
              <a:rPr lang="es-ES" dirty="0" smtClean="0"/>
              <a:t> of </a:t>
            </a:r>
            <a:r>
              <a:rPr lang="es-ES" dirty="0" err="1" smtClean="0"/>
              <a:t>cv</a:t>
            </a:r>
            <a:r>
              <a:rPr lang="es-ES" dirty="0" smtClean="0"/>
              <a:t>.</a:t>
            </a:r>
          </a:p>
          <a:p>
            <a:r>
              <a:rPr lang="es-ES" dirty="0" smtClean="0"/>
              <a:t>PERSONALIZED ACCOMPANIMENT:</a:t>
            </a:r>
          </a:p>
          <a:p>
            <a:pPr lvl="1"/>
            <a:r>
              <a:rPr lang="es-ES" dirty="0" err="1" smtClean="0"/>
              <a:t>Support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self-candidacies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SHORT TRAINING COURSES:</a:t>
            </a:r>
          </a:p>
          <a:p>
            <a:pPr lvl="1"/>
            <a:r>
              <a:rPr lang="es-ES" dirty="0" err="1" smtClean="0"/>
              <a:t>Adapted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labour</a:t>
            </a:r>
            <a:r>
              <a:rPr lang="es-ES" dirty="0" smtClean="0"/>
              <a:t> </a:t>
            </a:r>
            <a:r>
              <a:rPr lang="es-ES" dirty="0" err="1" smtClean="0"/>
              <a:t>market</a:t>
            </a:r>
            <a:r>
              <a:rPr lang="es-ES" dirty="0" smtClean="0"/>
              <a:t> </a:t>
            </a:r>
            <a:r>
              <a:rPr lang="es-ES" dirty="0" err="1" smtClean="0"/>
              <a:t>needs</a:t>
            </a:r>
            <a:r>
              <a:rPr lang="es-ES" dirty="0" smtClean="0"/>
              <a:t>.</a:t>
            </a:r>
          </a:p>
          <a:p>
            <a:r>
              <a:rPr lang="es-ES" dirty="0" smtClean="0"/>
              <a:t>WORK PLACEMENTS:</a:t>
            </a:r>
          </a:p>
          <a:p>
            <a:pPr lvl="1"/>
            <a:r>
              <a:rPr lang="es-ES" dirty="0" err="1" smtClean="0"/>
              <a:t>Provide</a:t>
            </a:r>
            <a:r>
              <a:rPr lang="es-ES" dirty="0" smtClean="0"/>
              <a:t> </a:t>
            </a:r>
            <a:r>
              <a:rPr lang="es-ES" dirty="0" err="1" smtClean="0"/>
              <a:t>work</a:t>
            </a:r>
            <a:r>
              <a:rPr lang="es-ES" dirty="0" smtClean="0"/>
              <a:t> </a:t>
            </a:r>
            <a:r>
              <a:rPr lang="es-ES" dirty="0" err="1" smtClean="0"/>
              <a:t>experience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ES" sz="2700" dirty="0" smtClean="0">
                <a:solidFill>
                  <a:schemeClr val="tx1"/>
                </a:solidFill>
              </a:rPr>
              <a:t>PROSPECCIÓN DE EMPRESAS:</a:t>
            </a:r>
          </a:p>
          <a:p>
            <a:pPr lvl="1"/>
            <a:r>
              <a:rPr lang="es-ES" dirty="0" smtClean="0"/>
              <a:t>Aproximación a la realidad laboral.</a:t>
            </a:r>
          </a:p>
          <a:p>
            <a:pPr lvl="1"/>
            <a:r>
              <a:rPr lang="es-ES" dirty="0" smtClean="0"/>
              <a:t>Detección de los perfiles más demandados.</a:t>
            </a:r>
          </a:p>
          <a:p>
            <a:pPr lvl="1"/>
            <a:r>
              <a:rPr lang="es-ES" dirty="0" smtClean="0"/>
              <a:t>Gestión de ofertas de empleo.</a:t>
            </a:r>
          </a:p>
          <a:p>
            <a:pPr lvl="1"/>
            <a:r>
              <a:rPr lang="es-ES" dirty="0" smtClean="0"/>
              <a:t>Preselección de candidaturas.</a:t>
            </a:r>
          </a:p>
          <a:p>
            <a:pPr lvl="1"/>
            <a:r>
              <a:rPr lang="es-ES" dirty="0" smtClean="0"/>
              <a:t>Seguimiento de la inserción.</a:t>
            </a:r>
          </a:p>
          <a:p>
            <a:endParaRPr lang="es-ES" dirty="0"/>
          </a:p>
        </p:txBody>
      </p:sp>
      <p:pic>
        <p:nvPicPr>
          <p:cNvPr id="4" name="Picture 5" descr="MPj030963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429132"/>
            <a:ext cx="3455988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COMPANIES PROSPECTION </a:t>
            </a:r>
            <a:r>
              <a:rPr lang="es-ES" dirty="0" smtClean="0"/>
              <a:t>(RESEARCH </a:t>
            </a:r>
            <a:r>
              <a:rPr lang="es-ES" dirty="0" smtClean="0"/>
              <a:t>INTO POSSIBLE JOB OPPORTUNITIES):</a:t>
            </a:r>
          </a:p>
          <a:p>
            <a:pPr lvl="1"/>
            <a:r>
              <a:rPr lang="es-ES" dirty="0" err="1" smtClean="0"/>
              <a:t>Knowledge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labour</a:t>
            </a:r>
            <a:r>
              <a:rPr lang="es-ES" dirty="0" smtClean="0"/>
              <a:t> </a:t>
            </a:r>
            <a:r>
              <a:rPr lang="es-ES" dirty="0" err="1" smtClean="0"/>
              <a:t>market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Detection</a:t>
            </a:r>
            <a:r>
              <a:rPr lang="es-ES" dirty="0" smtClean="0"/>
              <a:t> of </a:t>
            </a:r>
            <a:r>
              <a:rPr lang="es-ES" dirty="0" err="1" smtClean="0"/>
              <a:t>professional</a:t>
            </a:r>
            <a:r>
              <a:rPr lang="es-ES" dirty="0" smtClean="0"/>
              <a:t> </a:t>
            </a:r>
            <a:r>
              <a:rPr lang="es-ES" dirty="0" err="1" smtClean="0"/>
              <a:t>profiles</a:t>
            </a:r>
            <a:r>
              <a:rPr lang="es-ES" dirty="0" smtClean="0"/>
              <a:t> </a:t>
            </a:r>
            <a:r>
              <a:rPr lang="es-ES" dirty="0" err="1" smtClean="0"/>
              <a:t>requested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Job </a:t>
            </a:r>
            <a:r>
              <a:rPr lang="es-ES" dirty="0" err="1" smtClean="0"/>
              <a:t>vacancies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Pre-</a:t>
            </a:r>
            <a:r>
              <a:rPr lang="es-ES" dirty="0" err="1" smtClean="0"/>
              <a:t>recruitment</a:t>
            </a:r>
            <a:r>
              <a:rPr lang="es-ES" dirty="0" smtClean="0"/>
              <a:t>.</a:t>
            </a:r>
          </a:p>
          <a:p>
            <a:pPr lvl="1"/>
            <a:r>
              <a:rPr lang="es-ES" dirty="0" err="1" smtClean="0"/>
              <a:t>Monitoring</a:t>
            </a:r>
            <a:endParaRPr lang="es-ES" dirty="0" smtClean="0"/>
          </a:p>
        </p:txBody>
      </p:sp>
      <p:pic>
        <p:nvPicPr>
          <p:cNvPr id="4" name="Picture 5" descr="MPj030963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429132"/>
            <a:ext cx="3455988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MEDIDAS DE APOYO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Ayudas a la conciliación familiar (menores y personas dependientes a cargo).SEPEPA.</a:t>
            </a:r>
          </a:p>
          <a:p>
            <a:r>
              <a:rPr lang="es-ES" dirty="0" smtClean="0"/>
              <a:t>Servicio de Ludoteca.</a:t>
            </a:r>
          </a:p>
          <a:p>
            <a:r>
              <a:rPr lang="es-ES" dirty="0" smtClean="0"/>
              <a:t>Ayudas a la obtención del carnet de conducir.</a:t>
            </a:r>
          </a:p>
          <a:p>
            <a:endParaRPr lang="es-ES" dirty="0"/>
          </a:p>
        </p:txBody>
      </p:sp>
      <p:pic>
        <p:nvPicPr>
          <p:cNvPr id="3074" name="Picture 2" descr="C:\Documents and Settings\proyecto7\Configuración local\Archivos temporales de Internet\Content.IE5\ISUR38SN\MP90020203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929066"/>
            <a:ext cx="2714644" cy="1800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SUPPORT ASSISTANCE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Grant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work-family</a:t>
            </a:r>
            <a:r>
              <a:rPr lang="es-ES" dirty="0" smtClean="0"/>
              <a:t> balance.</a:t>
            </a:r>
          </a:p>
          <a:p>
            <a:r>
              <a:rPr lang="es-ES" dirty="0" err="1" smtClean="0"/>
              <a:t>Child</a:t>
            </a:r>
            <a:r>
              <a:rPr lang="es-ES" dirty="0" smtClean="0"/>
              <a:t> </a:t>
            </a:r>
            <a:r>
              <a:rPr lang="es-ES" dirty="0" err="1" smtClean="0"/>
              <a:t>care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Grant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driving</a:t>
            </a:r>
            <a:r>
              <a:rPr lang="es-ES" dirty="0" smtClean="0"/>
              <a:t> </a:t>
            </a:r>
            <a:r>
              <a:rPr lang="es-ES" dirty="0" err="1" smtClean="0"/>
              <a:t>licence</a:t>
            </a:r>
            <a:r>
              <a:rPr lang="es-ES" dirty="0" smtClean="0"/>
              <a:t>.</a:t>
            </a:r>
            <a:endParaRPr lang="es-ES" dirty="0"/>
          </a:p>
        </p:txBody>
      </p:sp>
      <p:pic>
        <p:nvPicPr>
          <p:cNvPr id="4" name="Picture 2" descr="C:\Documents and Settings\proyecto7\Configuración local\Archivos temporales de Internet\Content.IE5\ISUR38SN\MP90020203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929066"/>
            <a:ext cx="2714644" cy="1800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Mejorar la </a:t>
            </a:r>
            <a:r>
              <a:rPr lang="es-ES" dirty="0" err="1" smtClean="0"/>
              <a:t>ocupabilidad</a:t>
            </a:r>
            <a:r>
              <a:rPr lang="es-ES" dirty="0" smtClean="0"/>
              <a:t> de los colectivos señalados como prioritarios por el SEPEPA, a través del desarrollo de planes integrales de empleo que incluyan acciones de información, orientación, asesoramiento, formación y práctica laboral.</a:t>
            </a:r>
          </a:p>
          <a:p>
            <a:pPr>
              <a:buNone/>
            </a:pPr>
            <a:endParaRPr lang="es-ES" dirty="0" smtClean="0"/>
          </a:p>
          <a:p>
            <a:pPr algn="just"/>
            <a:r>
              <a:rPr lang="es-ES" dirty="0" smtClean="0"/>
              <a:t>46% de inserción laboral durante al menos 6 meses.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AVANTE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¡Gracias por su atención!</a:t>
            </a:r>
          </a:p>
          <a:p>
            <a:pPr algn="ctr">
              <a:buNone/>
            </a:pPr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much</a:t>
            </a:r>
            <a:r>
              <a:rPr lang="es-ES" dirty="0" smtClean="0"/>
              <a:t>!</a:t>
            </a:r>
            <a:endParaRPr lang="es-ES" dirty="0"/>
          </a:p>
        </p:txBody>
      </p:sp>
      <p:pic>
        <p:nvPicPr>
          <p:cNvPr id="4" name="7 Imagen" descr="Avante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7290" y="3929066"/>
            <a:ext cx="2137952" cy="95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ogo emple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286520"/>
            <a:ext cx="1924713" cy="44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logo fucom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58" y="6286520"/>
            <a:ext cx="1471652" cy="425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OBJECTIVE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improve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employability</a:t>
            </a:r>
            <a:r>
              <a:rPr lang="es-ES" dirty="0" smtClean="0"/>
              <a:t> of </a:t>
            </a:r>
            <a:r>
              <a:rPr lang="es-ES" dirty="0" err="1" smtClean="0"/>
              <a:t>priority</a:t>
            </a:r>
            <a:r>
              <a:rPr lang="es-ES" dirty="0" smtClean="0"/>
              <a:t> </a:t>
            </a:r>
            <a:r>
              <a:rPr lang="es-ES" dirty="0" err="1" smtClean="0"/>
              <a:t>groups</a:t>
            </a:r>
            <a:r>
              <a:rPr lang="es-ES" dirty="0" smtClean="0"/>
              <a:t> </a:t>
            </a:r>
            <a:r>
              <a:rPr lang="es-ES" dirty="0" err="1" smtClean="0"/>
              <a:t>sent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Public</a:t>
            </a:r>
            <a:r>
              <a:rPr lang="es-ES" dirty="0" smtClean="0"/>
              <a:t> </a:t>
            </a:r>
            <a:r>
              <a:rPr lang="es-ES" dirty="0" err="1" smtClean="0"/>
              <a:t>Employment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, </a:t>
            </a:r>
            <a:r>
              <a:rPr lang="es-ES" dirty="0" err="1" smtClean="0"/>
              <a:t>through</a:t>
            </a:r>
            <a:r>
              <a:rPr lang="es-ES" dirty="0" smtClean="0"/>
              <a:t> </a:t>
            </a:r>
            <a:r>
              <a:rPr lang="es-ES" dirty="0" err="1" smtClean="0"/>
              <a:t>action</a:t>
            </a:r>
            <a:r>
              <a:rPr lang="es-ES" dirty="0" smtClean="0"/>
              <a:t> </a:t>
            </a:r>
            <a:r>
              <a:rPr lang="es-ES" dirty="0" err="1" smtClean="0"/>
              <a:t>plans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include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, </a:t>
            </a:r>
            <a:r>
              <a:rPr lang="es-ES" dirty="0" err="1" smtClean="0"/>
              <a:t>counselling</a:t>
            </a:r>
            <a:r>
              <a:rPr lang="es-ES" dirty="0" smtClean="0"/>
              <a:t>, training and </a:t>
            </a:r>
            <a:r>
              <a:rPr lang="es-ES" dirty="0" err="1" smtClean="0"/>
              <a:t>work</a:t>
            </a:r>
            <a:r>
              <a:rPr lang="es-ES" dirty="0" smtClean="0"/>
              <a:t> </a:t>
            </a:r>
            <a:r>
              <a:rPr lang="es-ES" dirty="0" err="1" smtClean="0"/>
              <a:t>placements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46% </a:t>
            </a:r>
            <a:r>
              <a:rPr lang="es-ES" dirty="0" err="1" smtClean="0"/>
              <a:t>labour</a:t>
            </a:r>
            <a:r>
              <a:rPr lang="es-ES" dirty="0" smtClean="0"/>
              <a:t> </a:t>
            </a:r>
            <a:r>
              <a:rPr lang="es-ES" dirty="0" err="1" smtClean="0"/>
              <a:t>insertion</a:t>
            </a:r>
            <a:r>
              <a:rPr lang="es-ES" dirty="0" smtClean="0"/>
              <a:t> (6 </a:t>
            </a:r>
            <a:r>
              <a:rPr lang="es-ES" dirty="0" err="1" smtClean="0"/>
              <a:t>months</a:t>
            </a:r>
            <a:r>
              <a:rPr lang="es-ES" dirty="0" smtClean="0"/>
              <a:t>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COLECTIVO DESTINATARIO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120 personas desempleadas de las zonas del Caudal, Nalón y </a:t>
            </a:r>
            <a:r>
              <a:rPr lang="es-ES" dirty="0" err="1" smtClean="0"/>
              <a:t>Siero</a:t>
            </a:r>
            <a:r>
              <a:rPr lang="es-ES" dirty="0" smtClean="0"/>
              <a:t> que pertenezcan a los siguientes grupos prioritarios:</a:t>
            </a:r>
          </a:p>
          <a:p>
            <a:pPr>
              <a:buNone/>
            </a:pPr>
            <a:endParaRPr lang="es-ES" dirty="0" smtClean="0"/>
          </a:p>
          <a:p>
            <a:pPr lvl="1"/>
            <a:r>
              <a:rPr lang="es-ES" dirty="0" smtClean="0"/>
              <a:t>Personas desempleadas a consecuencia de un ERE.</a:t>
            </a:r>
          </a:p>
          <a:p>
            <a:pPr lvl="1"/>
            <a:r>
              <a:rPr lang="es-ES" dirty="0" smtClean="0"/>
              <a:t>Perceptores/as de prestación.</a:t>
            </a:r>
          </a:p>
          <a:p>
            <a:pPr lvl="1"/>
            <a:r>
              <a:rPr lang="es-ES" dirty="0" smtClean="0"/>
              <a:t>Parados/as de larga duración que hayan solicitado el servicio.</a:t>
            </a:r>
          </a:p>
          <a:p>
            <a:pPr lvl="1"/>
            <a:r>
              <a:rPr lang="es-ES" dirty="0" smtClean="0"/>
              <a:t>Menores de 30 años parados/as de larga duración, con bajo nivel formativo.</a:t>
            </a:r>
          </a:p>
          <a:p>
            <a:pPr lvl="1"/>
            <a:r>
              <a:rPr lang="es-ES" dirty="0" smtClean="0"/>
              <a:t>Mayores de 45 años parados/as de larga duración.</a:t>
            </a:r>
          </a:p>
          <a:p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CUSTOMERS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120 </a:t>
            </a:r>
            <a:r>
              <a:rPr lang="es-ES" dirty="0" err="1" smtClean="0"/>
              <a:t>unemployed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mining</a:t>
            </a:r>
            <a:r>
              <a:rPr lang="es-ES" dirty="0" smtClean="0"/>
              <a:t> </a:t>
            </a:r>
            <a:r>
              <a:rPr lang="es-ES" dirty="0" err="1" smtClean="0"/>
              <a:t>areas</a:t>
            </a:r>
            <a:r>
              <a:rPr lang="es-ES" dirty="0" smtClean="0"/>
              <a:t> (Caudal, Nalón and </a:t>
            </a:r>
            <a:r>
              <a:rPr lang="es-ES" dirty="0" err="1" smtClean="0"/>
              <a:t>Siero</a:t>
            </a:r>
            <a:r>
              <a:rPr lang="es-ES" dirty="0" smtClean="0"/>
              <a:t>)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belong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priority</a:t>
            </a:r>
            <a:r>
              <a:rPr lang="es-ES" dirty="0" smtClean="0"/>
              <a:t> </a:t>
            </a:r>
            <a:r>
              <a:rPr lang="es-ES" dirty="0" err="1" smtClean="0"/>
              <a:t>groups</a:t>
            </a:r>
            <a:r>
              <a:rPr lang="es-ES" dirty="0" smtClean="0"/>
              <a:t>:</a:t>
            </a:r>
          </a:p>
          <a:p>
            <a:pPr algn="ctr">
              <a:buNone/>
            </a:pPr>
            <a:endParaRPr lang="es-ES" dirty="0" smtClean="0"/>
          </a:p>
          <a:p>
            <a:pPr lvl="1"/>
            <a:r>
              <a:rPr lang="es-ES" dirty="0" err="1" smtClean="0"/>
              <a:t>Unemployed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because</a:t>
            </a:r>
            <a:r>
              <a:rPr lang="es-ES" dirty="0" smtClean="0"/>
              <a:t> of a </a:t>
            </a:r>
            <a:r>
              <a:rPr lang="es-ES" dirty="0" err="1" smtClean="0"/>
              <a:t>redundancy</a:t>
            </a:r>
            <a:r>
              <a:rPr lang="es-ES" dirty="0" smtClean="0"/>
              <a:t> </a:t>
            </a:r>
            <a:r>
              <a:rPr lang="es-ES" dirty="0" smtClean="0"/>
              <a:t>plan.</a:t>
            </a:r>
          </a:p>
          <a:p>
            <a:pPr lvl="1"/>
            <a:r>
              <a:rPr lang="es-ES" dirty="0" smtClean="0"/>
              <a:t>Job </a:t>
            </a:r>
            <a:r>
              <a:rPr lang="es-ES" dirty="0" err="1" smtClean="0"/>
              <a:t>Seekers</a:t>
            </a:r>
            <a:r>
              <a:rPr lang="es-ES" dirty="0" smtClean="0"/>
              <a:t> </a:t>
            </a:r>
            <a:r>
              <a:rPr lang="es-ES" dirty="0" err="1" smtClean="0"/>
              <a:t>Allowance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Long-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unemployed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requested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service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Long-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unemployed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younger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30, </a:t>
            </a:r>
            <a:r>
              <a:rPr lang="es-ES" dirty="0" err="1" smtClean="0"/>
              <a:t>with</a:t>
            </a:r>
            <a:r>
              <a:rPr lang="es-ES" dirty="0" smtClean="0"/>
              <a:t> a </a:t>
            </a:r>
            <a:r>
              <a:rPr lang="es-ES" dirty="0" err="1" smtClean="0"/>
              <a:t>low</a:t>
            </a:r>
            <a:r>
              <a:rPr lang="es-ES" dirty="0" smtClean="0"/>
              <a:t> </a:t>
            </a:r>
            <a:r>
              <a:rPr lang="es-ES" dirty="0" err="1" smtClean="0"/>
              <a:t>educational</a:t>
            </a:r>
            <a:r>
              <a:rPr lang="es-ES" dirty="0" smtClean="0"/>
              <a:t> </a:t>
            </a:r>
            <a:r>
              <a:rPr lang="es-ES" dirty="0" err="1" smtClean="0"/>
              <a:t>level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Long-</a:t>
            </a:r>
            <a:r>
              <a:rPr lang="es-ES" dirty="0" err="1" smtClean="0"/>
              <a:t>term</a:t>
            </a:r>
            <a:r>
              <a:rPr lang="es-ES" dirty="0" smtClean="0"/>
              <a:t> </a:t>
            </a:r>
            <a:r>
              <a:rPr lang="es-ES" dirty="0" err="1" smtClean="0"/>
              <a:t>unemployed</a:t>
            </a:r>
            <a:r>
              <a:rPr lang="es-ES" dirty="0" smtClean="0"/>
              <a:t> </a:t>
            </a:r>
            <a:r>
              <a:rPr lang="es-ES" dirty="0" err="1" smtClean="0"/>
              <a:t>people</a:t>
            </a:r>
            <a:r>
              <a:rPr lang="es-ES" dirty="0" smtClean="0"/>
              <a:t> </a:t>
            </a:r>
            <a:r>
              <a:rPr lang="es-ES" dirty="0" err="1" smtClean="0"/>
              <a:t>older</a:t>
            </a:r>
            <a:r>
              <a:rPr lang="es-ES" dirty="0" smtClean="0"/>
              <a:t> </a:t>
            </a:r>
            <a:r>
              <a:rPr lang="es-ES" dirty="0" err="1" smtClean="0"/>
              <a:t>than</a:t>
            </a:r>
            <a:r>
              <a:rPr lang="es-ES" dirty="0" smtClean="0"/>
              <a:t> 45.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DURACIÓN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8503920" cy="4572000"/>
          </a:xfrm>
        </p:spPr>
        <p:txBody>
          <a:bodyPr/>
          <a:lstStyle/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/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/>
            <a:r>
              <a:rPr lang="es-ES" dirty="0" smtClean="0"/>
              <a:t>Desde Mayo de 2010 a Marzo de 2011 (10 meses)</a:t>
            </a:r>
            <a:endParaRPr lang="es-ES" dirty="0"/>
          </a:p>
        </p:txBody>
      </p:sp>
      <p:pic>
        <p:nvPicPr>
          <p:cNvPr id="5" name="Picture 13" descr="MPj043095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643050"/>
            <a:ext cx="214314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PERIOD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2010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March</a:t>
            </a:r>
            <a:r>
              <a:rPr lang="es-ES" dirty="0" smtClean="0"/>
              <a:t> 2011 (10 </a:t>
            </a:r>
            <a:r>
              <a:rPr lang="es-ES" dirty="0" err="1" smtClean="0"/>
              <a:t>months</a:t>
            </a:r>
            <a:r>
              <a:rPr lang="es-ES" dirty="0" smtClean="0"/>
              <a:t>).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4" name="Picture 13" descr="MPj043095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643050"/>
            <a:ext cx="214314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EQUIPO TÉCNICO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 smtClean="0"/>
              <a:t>1 Coordinadora.</a:t>
            </a:r>
          </a:p>
          <a:p>
            <a:pPr algn="just"/>
            <a:r>
              <a:rPr lang="es-ES" dirty="0" smtClean="0"/>
              <a:t>3 Tutoras de Inserción.</a:t>
            </a:r>
          </a:p>
          <a:p>
            <a:pPr algn="just"/>
            <a:r>
              <a:rPr lang="es-ES" dirty="0" smtClean="0"/>
              <a:t>2 </a:t>
            </a:r>
            <a:r>
              <a:rPr lang="es-ES" dirty="0" err="1" smtClean="0"/>
              <a:t>Prospectores</a:t>
            </a:r>
            <a:r>
              <a:rPr lang="es-ES" dirty="0" smtClean="0"/>
              <a:t>/as de Empresa.</a:t>
            </a:r>
          </a:p>
        </p:txBody>
      </p:sp>
      <p:pic>
        <p:nvPicPr>
          <p:cNvPr id="5" name="Picture 5" descr="cart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500438"/>
            <a:ext cx="2665413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TEAM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1 Project Manager.</a:t>
            </a:r>
          </a:p>
          <a:p>
            <a:r>
              <a:rPr lang="es-ES" dirty="0" smtClean="0"/>
              <a:t>3 Professional </a:t>
            </a:r>
            <a:r>
              <a:rPr lang="es-ES" dirty="0" err="1" smtClean="0"/>
              <a:t>Counsellors</a:t>
            </a:r>
            <a:r>
              <a:rPr lang="es-ES" dirty="0" smtClean="0"/>
              <a:t>.</a:t>
            </a:r>
          </a:p>
          <a:p>
            <a:r>
              <a:rPr lang="es-ES" dirty="0" smtClean="0"/>
              <a:t>2 </a:t>
            </a:r>
            <a:r>
              <a:rPr lang="es-ES" dirty="0" err="1" smtClean="0"/>
              <a:t>Company</a:t>
            </a:r>
            <a:r>
              <a:rPr lang="es-ES" dirty="0" smtClean="0"/>
              <a:t> </a:t>
            </a:r>
            <a:r>
              <a:rPr lang="es-ES" dirty="0" err="1" smtClean="0"/>
              <a:t>Prospectors</a:t>
            </a:r>
            <a:r>
              <a:rPr lang="es-ES" dirty="0" smtClean="0"/>
              <a:t> (</a:t>
            </a:r>
            <a:r>
              <a:rPr lang="es-ES" dirty="0" err="1" smtClean="0"/>
              <a:t>Employment</a:t>
            </a:r>
            <a:r>
              <a:rPr lang="es-ES" dirty="0" smtClean="0"/>
              <a:t> </a:t>
            </a:r>
            <a:r>
              <a:rPr lang="es-ES" dirty="0" err="1" smtClean="0"/>
              <a:t>Officers</a:t>
            </a:r>
            <a:r>
              <a:rPr lang="es-ES" dirty="0" smtClean="0"/>
              <a:t>).</a:t>
            </a:r>
            <a:endParaRPr lang="es-ES" dirty="0"/>
          </a:p>
        </p:txBody>
      </p:sp>
      <p:pic>
        <p:nvPicPr>
          <p:cNvPr id="4" name="Picture 5" descr="cart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500438"/>
            <a:ext cx="2665413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715</TotalTime>
  <Words>632</Words>
  <Application>Microsoft Office PowerPoint</Application>
  <PresentationFormat>Presentación en pantalla (4:3)</PresentationFormat>
  <Paragraphs>135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Civil</vt:lpstr>
      <vt:lpstr>AVANTE</vt:lpstr>
      <vt:lpstr>OBJETIVO</vt:lpstr>
      <vt:lpstr>OBJECTIVE</vt:lpstr>
      <vt:lpstr>COLECTIVO DESTINATARIO</vt:lpstr>
      <vt:lpstr>CUSTOMERS</vt:lpstr>
      <vt:lpstr>DURACIÓN</vt:lpstr>
      <vt:lpstr>PERIOD</vt:lpstr>
      <vt:lpstr>EQUIPO TÉCNICO</vt:lpstr>
      <vt:lpstr>TEAM</vt:lpstr>
      <vt:lpstr>ACTIVIDADES</vt:lpstr>
      <vt:lpstr>ACTIVITIES</vt:lpstr>
      <vt:lpstr>ACTIVIDADES</vt:lpstr>
      <vt:lpstr>ACTIVITIES</vt:lpstr>
      <vt:lpstr>ACTIVIDADES</vt:lpstr>
      <vt:lpstr>ACTIVITIES</vt:lpstr>
      <vt:lpstr>ACTIVIDADES</vt:lpstr>
      <vt:lpstr>ACTIVITIES</vt:lpstr>
      <vt:lpstr>MEDIDAS DE APOYO</vt:lpstr>
      <vt:lpstr>SUPPORT ASSISTANCE</vt:lpstr>
      <vt:lpstr>AVANTE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AVANTE</dc:title>
  <dc:creator>proyecto7</dc:creator>
  <cp:lastModifiedBy>proyecto7</cp:lastModifiedBy>
  <cp:revision>59</cp:revision>
  <dcterms:created xsi:type="dcterms:W3CDTF">2011-02-01T14:41:57Z</dcterms:created>
  <dcterms:modified xsi:type="dcterms:W3CDTF">2011-02-08T15:21:00Z</dcterms:modified>
</cp:coreProperties>
</file>